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Default Extension="bin" ContentType="application/vnd.openxmlformats-officedocument.presentationml.printerSettings"/>
  <Override PartName="/ppt/notesSlides/notesSlide4.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Default Extension="rels" ContentType="application/vnd.openxmlformats-package.relationships+xml"/>
  <Override PartName="/ppt/slides/slide6.xml" ContentType="application/vnd.openxmlformats-officedocument.presentationml.slide+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0"/>
  </p:notesMasterIdLst>
  <p:sldIdLst>
    <p:sldId id="256" r:id="rId2"/>
    <p:sldId id="262" r:id="rId3"/>
    <p:sldId id="258" r:id="rId4"/>
    <p:sldId id="263" r:id="rId5"/>
    <p:sldId id="259" r:id="rId6"/>
    <p:sldId id="264" r:id="rId7"/>
    <p:sldId id="261" r:id="rId8"/>
    <p:sldId id="265"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11" d="100"/>
          <a:sy n="111" d="100"/>
        </p:scale>
        <p:origin x="-672"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printerSettings" Target="printerSettings/printerSettings1.bin"/><Relationship Id="rId1" Type="http://schemas.openxmlformats.org/officeDocument/2006/relationships/slideMaster" Target="slideMasters/slideMaster1.xml"/><Relationship Id="rId6" Type="http://schemas.openxmlformats.org/officeDocument/2006/relationships/slide" Target="slides/slide5.xml"/><Relationship Id="rId8" Type="http://schemas.openxmlformats.org/officeDocument/2006/relationships/slide" Target="slides/slide7.xml"/><Relationship Id="rId13" Type="http://schemas.openxmlformats.org/officeDocument/2006/relationships/viewProps" Target="viewProps.xml"/><Relationship Id="rId1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2" Type="http://schemas.openxmlformats.org/officeDocument/2006/relationships/presProps" Target="presProp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A742A5-8695-A84B-9798-B3042D079A99}" type="datetimeFigureOut">
              <a:rPr lang="en-US" smtClean="0"/>
              <a:pPr/>
              <a:t>12/13/10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F9F698-9ED0-2E49-88A1-18887E5AD08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Fisher</a:t>
            </a:r>
            <a:r>
              <a:rPr lang="en-US" baseline="0" dirty="0" smtClean="0"/>
              <a:t> Creek Trail, Sun Valley Idaho</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Examples of differing soil, elevation</a:t>
            </a:r>
            <a:r>
              <a:rPr lang="en-US" baseline="0" dirty="0" smtClean="0"/>
              <a:t> and </a:t>
            </a:r>
            <a:r>
              <a:rPr lang="en-US" dirty="0" smtClean="0"/>
              <a:t>drainage</a:t>
            </a:r>
            <a:r>
              <a:rPr lang="en-US" baseline="0" dirty="0" smtClean="0"/>
              <a:t> create varied habitat from the creek upwards (sage grows were water drains quickly. Shrubs grow where water is plentiful in valley and grass grows where there is water and good soil. </a:t>
            </a:r>
            <a:r>
              <a:rPr lang="en-US" baseline="0" dirty="0" err="1" smtClean="0"/>
              <a:t>Lodgepole</a:t>
            </a:r>
            <a:r>
              <a:rPr lang="en-US" baseline="0" dirty="0" smtClean="0"/>
              <a:t> pine in top center grow only on the North </a:t>
            </a:r>
            <a:r>
              <a:rPr lang="en-US" baseline="0" dirty="0" err="1" smtClean="0"/>
              <a:t>facin</a:t>
            </a:r>
            <a:r>
              <a:rPr lang="en-US" baseline="0" dirty="0" smtClean="0"/>
              <a:t> slopes where there is less direct light and they can conserve water. Other pines on left grow in low, relatively wetter areas. Aspen (orange) grow on margins of pines with plenty of light and open space.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EF9F698-9ED0-2E49-88A1-18887E5AD08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 of differing soil, elevation, drainage</a:t>
            </a:r>
            <a:r>
              <a:rPr lang="en-US" baseline="0" dirty="0" smtClean="0"/>
              <a:t> create varied habitat from the creek upwards (sage grows were water drains quickly. Shrubs grow where water is plentiful in valley and grass grows where there is water and good soil. </a:t>
            </a:r>
            <a:r>
              <a:rPr lang="en-US" baseline="0" dirty="0" err="1" smtClean="0"/>
              <a:t>Lodgepole</a:t>
            </a:r>
            <a:r>
              <a:rPr lang="en-US" baseline="0" dirty="0" smtClean="0"/>
              <a:t> pine in top center grow only on the North </a:t>
            </a:r>
            <a:r>
              <a:rPr lang="en-US" baseline="0" dirty="0" err="1" smtClean="0"/>
              <a:t>facin</a:t>
            </a:r>
            <a:r>
              <a:rPr lang="en-US" baseline="0" dirty="0" smtClean="0"/>
              <a:t> slopes where there is less direct light and they can conserve water. Other pines on left grow in low, relatively wetter areas. Aspen (orange) grow on margins of pines with plenty of light and open space. </a:t>
            </a:r>
          </a:p>
          <a:p>
            <a:endParaRPr lang="en-US" dirty="0"/>
          </a:p>
        </p:txBody>
      </p:sp>
      <p:sp>
        <p:nvSpPr>
          <p:cNvPr id="4" name="Slide Number Placeholder 3"/>
          <p:cNvSpPr>
            <a:spLocks noGrp="1"/>
          </p:cNvSpPr>
          <p:nvPr>
            <p:ph type="sldNum" sz="quarter" idx="10"/>
          </p:nvPr>
        </p:nvSpPr>
        <p:spPr/>
        <p:txBody>
          <a:bodyPr/>
          <a:lstStyle/>
          <a:p>
            <a:fld id="{2EF9F698-9ED0-2E49-88A1-18887E5AD08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Florida</a:t>
            </a:r>
            <a:r>
              <a:rPr lang="en-US" baseline="0" dirty="0" smtClean="0"/>
              <a:t> pine forest shows vertical layering of habitat</a:t>
            </a:r>
            <a:endParaRPr lang="en-US" dirty="0"/>
          </a:p>
        </p:txBody>
      </p:sp>
      <p:sp>
        <p:nvSpPr>
          <p:cNvPr id="4" name="Slide Number Placeholder 3"/>
          <p:cNvSpPr>
            <a:spLocks noGrp="1"/>
          </p:cNvSpPr>
          <p:nvPr>
            <p:ph type="sldNum" sz="quarter" idx="10"/>
          </p:nvPr>
        </p:nvSpPr>
        <p:spPr/>
        <p:txBody>
          <a:bodyPr/>
          <a:lstStyle/>
          <a:p>
            <a:fld id="{2EF9F698-9ED0-2E49-88A1-18887E5AD08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Lines represent understory (shrubs),</a:t>
            </a:r>
            <a:r>
              <a:rPr lang="en-US" baseline="0" dirty="0" smtClean="0"/>
              <a:t> middle (mostly open), and canopy (start of branches) and shows vertical organization of biotic factors. Controlled by light availability (</a:t>
            </a:r>
            <a:r>
              <a:rPr lang="en-US" baseline="0" dirty="0" err="1" smtClean="0"/>
              <a:t>abiotic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EF9F698-9ED0-2E49-88A1-18887E5AD08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Estimated temperature @ ocean surface, along with satellite</a:t>
            </a:r>
            <a:r>
              <a:rPr lang="en-US" baseline="0" dirty="0" smtClean="0"/>
              <a:t> images of earth surface. Shows large scale patchiness and biotic/</a:t>
            </a:r>
            <a:r>
              <a:rPr lang="en-US" baseline="0" dirty="0" err="1" smtClean="0"/>
              <a:t>abiotic</a:t>
            </a:r>
            <a:r>
              <a:rPr lang="en-US" baseline="0" dirty="0" smtClean="0"/>
              <a:t> organization.</a:t>
            </a:r>
            <a:endParaRPr lang="en-US" dirty="0"/>
          </a:p>
        </p:txBody>
      </p:sp>
      <p:sp>
        <p:nvSpPr>
          <p:cNvPr id="4" name="Slide Number Placeholder 3"/>
          <p:cNvSpPr>
            <a:spLocks noGrp="1"/>
          </p:cNvSpPr>
          <p:nvPr>
            <p:ph type="sldNum" sz="quarter" idx="10"/>
          </p:nvPr>
        </p:nvSpPr>
        <p:spPr/>
        <p:txBody>
          <a:bodyPr/>
          <a:lstStyle/>
          <a:p>
            <a:fld id="{2EF9F698-9ED0-2E49-88A1-18887E5AD08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Lines indicate </a:t>
            </a:r>
            <a:r>
              <a:rPr lang="en-US" dirty="0" err="1" smtClean="0"/>
              <a:t>zonation</a:t>
            </a:r>
            <a:r>
              <a:rPr lang="en-US" baseline="0" dirty="0" smtClean="0"/>
              <a:t> of temperature from tropics to upper latitudes. Blue lines roughly outline the humid tropics. Vegetation follows ocean temperature.</a:t>
            </a:r>
            <a:endParaRPr lang="en-US" dirty="0"/>
          </a:p>
        </p:txBody>
      </p:sp>
      <p:sp>
        <p:nvSpPr>
          <p:cNvPr id="4" name="Slide Number Placeholder 3"/>
          <p:cNvSpPr>
            <a:spLocks noGrp="1"/>
          </p:cNvSpPr>
          <p:nvPr>
            <p:ph type="sldNum" sz="quarter" idx="10"/>
          </p:nvPr>
        </p:nvSpPr>
        <p:spPr/>
        <p:txBody>
          <a:bodyPr/>
          <a:lstStyle/>
          <a:p>
            <a:fld id="{2EF9F698-9ED0-2E49-88A1-18887E5AD08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Snow on unknown western landscape. Temporal</a:t>
            </a:r>
            <a:r>
              <a:rPr lang="en-US" baseline="0" dirty="0" smtClean="0"/>
              <a:t> and spatial patchiness. How long is the time frame for this patchiness?</a:t>
            </a:r>
          </a:p>
          <a:p>
            <a:endParaRPr lang="en-US" baseline="0" dirty="0" smtClean="0"/>
          </a:p>
          <a:p>
            <a:r>
              <a:rPr lang="en-US" dirty="0" smtClean="0"/>
              <a:t>Snow stays on north slope based on sun</a:t>
            </a:r>
            <a:r>
              <a:rPr lang="en-US" baseline="0" dirty="0" smtClean="0"/>
              <a:t> exposure </a:t>
            </a:r>
            <a:r>
              <a:rPr lang="en-US" dirty="0" smtClean="0"/>
              <a:t>and thus heat differences.</a:t>
            </a:r>
            <a:r>
              <a:rPr lang="en-US" baseline="0" dirty="0" smtClean="0"/>
              <a:t> This </a:t>
            </a:r>
            <a:r>
              <a:rPr lang="en-US" baseline="0" dirty="0" err="1" smtClean="0"/>
              <a:t>abiotic</a:t>
            </a:r>
            <a:r>
              <a:rPr lang="en-US" baseline="0" dirty="0" smtClean="0"/>
              <a:t> factor creates temporal patchiness in temperature (also an </a:t>
            </a:r>
            <a:r>
              <a:rPr lang="en-US" baseline="0" dirty="0" err="1" smtClean="0"/>
              <a:t>abiotic</a:t>
            </a:r>
            <a:r>
              <a:rPr lang="en-US" baseline="0" dirty="0" smtClean="0"/>
              <a:t> factor) and has effects on the flora and fauna that inhabit that side of the mountain. This is an example of an extremely short lived </a:t>
            </a:r>
            <a:r>
              <a:rPr lang="en-US" baseline="0" dirty="0" err="1" smtClean="0"/>
              <a:t>abiotic</a:t>
            </a:r>
            <a:r>
              <a:rPr lang="en-US" baseline="0" dirty="0" smtClean="0"/>
              <a:t> interaction. It is important to understand that time plays a role in </a:t>
            </a:r>
            <a:r>
              <a:rPr lang="en-US" baseline="0" dirty="0" err="1" smtClean="0"/>
              <a:t>abiotic</a:t>
            </a:r>
            <a:r>
              <a:rPr lang="en-US" baseline="0" dirty="0" smtClean="0"/>
              <a:t>/biotic interaction. Species that can move will prefer south slopes during cool weather to avoid this. This is especially true of </a:t>
            </a:r>
            <a:r>
              <a:rPr lang="en-US" baseline="0" dirty="0" err="1" smtClean="0"/>
              <a:t>ectotherms</a:t>
            </a:r>
            <a:r>
              <a:rPr lang="en-US" baseline="0" dirty="0" smtClean="0"/>
              <a:t> who must sun themselves and can get moving faster on slopes with good sun exposure.</a:t>
            </a:r>
            <a:endParaRPr lang="en-US" dirty="0"/>
          </a:p>
        </p:txBody>
      </p:sp>
      <p:sp>
        <p:nvSpPr>
          <p:cNvPr id="4" name="Slide Number Placeholder 3"/>
          <p:cNvSpPr>
            <a:spLocks noGrp="1"/>
          </p:cNvSpPr>
          <p:nvPr>
            <p:ph type="sldNum" sz="quarter" idx="10"/>
          </p:nvPr>
        </p:nvSpPr>
        <p:spPr/>
        <p:txBody>
          <a:bodyPr/>
          <a:lstStyle/>
          <a:p>
            <a:fld id="{2EF9F698-9ED0-2E49-88A1-18887E5AD08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Snow on unknown western landscape. Temporal</a:t>
            </a:r>
            <a:r>
              <a:rPr lang="en-US" baseline="0" dirty="0" smtClean="0"/>
              <a:t> and spatial patchiness. How long is the time frame for this patchiness?</a:t>
            </a:r>
          </a:p>
          <a:p>
            <a:endParaRPr lang="en-US" baseline="0" dirty="0" smtClean="0"/>
          </a:p>
          <a:p>
            <a:r>
              <a:rPr lang="en-US" dirty="0" smtClean="0"/>
              <a:t>Snow stays on north slope based on sun</a:t>
            </a:r>
            <a:r>
              <a:rPr lang="en-US" baseline="0" dirty="0" smtClean="0"/>
              <a:t> exposure </a:t>
            </a:r>
            <a:r>
              <a:rPr lang="en-US" dirty="0" smtClean="0"/>
              <a:t>and thus heat differences.</a:t>
            </a:r>
            <a:r>
              <a:rPr lang="en-US" baseline="0" dirty="0" smtClean="0"/>
              <a:t> This </a:t>
            </a:r>
            <a:r>
              <a:rPr lang="en-US" baseline="0" dirty="0" err="1" smtClean="0"/>
              <a:t>abiotic</a:t>
            </a:r>
            <a:r>
              <a:rPr lang="en-US" baseline="0" dirty="0" smtClean="0"/>
              <a:t> factor creates temporal patchiness in temperature (also an </a:t>
            </a:r>
            <a:r>
              <a:rPr lang="en-US" baseline="0" dirty="0" err="1" smtClean="0"/>
              <a:t>abiotic</a:t>
            </a:r>
            <a:r>
              <a:rPr lang="en-US" baseline="0" dirty="0" smtClean="0"/>
              <a:t> factor) and has effects on the flora and fauna that inhabit that side of the mountain. This is an example of an extremely short lived </a:t>
            </a:r>
            <a:r>
              <a:rPr lang="en-US" baseline="0" dirty="0" err="1" smtClean="0"/>
              <a:t>abiotic</a:t>
            </a:r>
            <a:r>
              <a:rPr lang="en-US" baseline="0" dirty="0" smtClean="0"/>
              <a:t> interaction. It is important to understand that time plays a role in </a:t>
            </a:r>
            <a:r>
              <a:rPr lang="en-US" baseline="0" dirty="0" err="1" smtClean="0"/>
              <a:t>abiotic</a:t>
            </a:r>
            <a:r>
              <a:rPr lang="en-US" baseline="0" dirty="0" smtClean="0"/>
              <a:t>/biotic interaction. Species that can move will prefer south slopes during cool weather to avoid this. This is especially true of </a:t>
            </a:r>
            <a:r>
              <a:rPr lang="en-US" baseline="0" dirty="0" err="1" smtClean="0"/>
              <a:t>ectotherms</a:t>
            </a:r>
            <a:r>
              <a:rPr lang="en-US" baseline="0" dirty="0" smtClean="0"/>
              <a:t> who must sun themselves and can get moving faster on slopes with good sun exposure.</a:t>
            </a:r>
            <a:endParaRPr lang="en-US" dirty="0"/>
          </a:p>
        </p:txBody>
      </p:sp>
      <p:sp>
        <p:nvSpPr>
          <p:cNvPr id="4" name="Slide Number Placeholder 3"/>
          <p:cNvSpPr>
            <a:spLocks noGrp="1"/>
          </p:cNvSpPr>
          <p:nvPr>
            <p:ph type="sldNum" sz="quarter" idx="10"/>
          </p:nvPr>
        </p:nvSpPr>
        <p:spPr/>
        <p:txBody>
          <a:bodyPr/>
          <a:lstStyle/>
          <a:p>
            <a:fld id="{2EF9F698-9ED0-2E49-88A1-18887E5AD084}"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97E7A1-23EE-DC45-BE7D-DF63EC419556}" type="datetimeFigureOut">
              <a:rPr lang="en-US" smtClean="0"/>
              <a:pPr/>
              <a:t>12/13/10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84400E-0BE5-E243-A524-16EA55A1BD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97E7A1-23EE-DC45-BE7D-DF63EC419556}" type="datetimeFigureOut">
              <a:rPr lang="en-US" smtClean="0"/>
              <a:pPr/>
              <a:t>12/13/10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84400E-0BE5-E243-A524-16EA55A1BD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97E7A1-23EE-DC45-BE7D-DF63EC419556}" type="datetimeFigureOut">
              <a:rPr lang="en-US" smtClean="0"/>
              <a:pPr/>
              <a:t>12/13/10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84400E-0BE5-E243-A524-16EA55A1BD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97E7A1-23EE-DC45-BE7D-DF63EC419556}" type="datetimeFigureOut">
              <a:rPr lang="en-US" smtClean="0"/>
              <a:pPr/>
              <a:t>12/13/10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84400E-0BE5-E243-A524-16EA55A1BD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97E7A1-23EE-DC45-BE7D-DF63EC419556}" type="datetimeFigureOut">
              <a:rPr lang="en-US" smtClean="0"/>
              <a:pPr/>
              <a:t>12/13/10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84400E-0BE5-E243-A524-16EA55A1BD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97E7A1-23EE-DC45-BE7D-DF63EC419556}" type="datetimeFigureOut">
              <a:rPr lang="en-US" smtClean="0"/>
              <a:pPr/>
              <a:t>12/13/10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84400E-0BE5-E243-A524-16EA55A1BD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97E7A1-23EE-DC45-BE7D-DF63EC419556}" type="datetimeFigureOut">
              <a:rPr lang="en-US" smtClean="0"/>
              <a:pPr/>
              <a:t>12/13/10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84400E-0BE5-E243-A524-16EA55A1BD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97E7A1-23EE-DC45-BE7D-DF63EC419556}" type="datetimeFigureOut">
              <a:rPr lang="en-US" smtClean="0"/>
              <a:pPr/>
              <a:t>12/13/10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84400E-0BE5-E243-A524-16EA55A1BD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7E7A1-23EE-DC45-BE7D-DF63EC419556}" type="datetimeFigureOut">
              <a:rPr lang="en-US" smtClean="0"/>
              <a:pPr/>
              <a:t>12/13/10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84400E-0BE5-E243-A524-16EA55A1BD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97E7A1-23EE-DC45-BE7D-DF63EC419556}" type="datetimeFigureOut">
              <a:rPr lang="en-US" smtClean="0"/>
              <a:pPr/>
              <a:t>12/13/10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84400E-0BE5-E243-A524-16EA55A1BD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97E7A1-23EE-DC45-BE7D-DF63EC419556}" type="datetimeFigureOut">
              <a:rPr lang="en-US" smtClean="0"/>
              <a:pPr/>
              <a:t>12/13/10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84400E-0BE5-E243-A524-16EA55A1BD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7E7A1-23EE-DC45-BE7D-DF63EC419556}" type="datetimeFigureOut">
              <a:rPr lang="en-US" smtClean="0"/>
              <a:pPr/>
              <a:t>12/13/10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84400E-0BE5-E243-A524-16EA55A1BD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Sun-Valley.jpg"/>
          <p:cNvPicPr>
            <a:picLocks noChangeAspect="1"/>
          </p:cNvPicPr>
          <p:nvPr/>
        </p:nvPicPr>
        <p:blipFill>
          <a:blip r:embed="rId3"/>
          <a:stretch>
            <a:fillRect/>
          </a:stretch>
        </p:blipFill>
        <p:spPr>
          <a:xfrm>
            <a:off x="0" y="0"/>
            <a:ext cx="9144000" cy="6858000"/>
          </a:xfrm>
          <a:prstGeom prst="rect">
            <a:avLst/>
          </a:prstGeom>
        </p:spPr>
      </p:pic>
      <p:sp>
        <p:nvSpPr>
          <p:cNvPr id="6" name="TextBox 5"/>
          <p:cNvSpPr txBox="1"/>
          <p:nvPr/>
        </p:nvSpPr>
        <p:spPr>
          <a:xfrm>
            <a:off x="6864434" y="6177343"/>
            <a:ext cx="2222361" cy="646331"/>
          </a:xfrm>
          <a:prstGeom prst="rect">
            <a:avLst/>
          </a:prstGeom>
          <a:noFill/>
        </p:spPr>
        <p:txBody>
          <a:bodyPr wrap="square" rtlCol="0">
            <a:spAutoFit/>
          </a:bodyPr>
          <a:lstStyle/>
          <a:p>
            <a:r>
              <a:rPr lang="en-US" sz="1200" dirty="0" smtClean="0">
                <a:effectLst>
                  <a:glow rad="139700">
                    <a:schemeClr val="bg1">
                      <a:alpha val="49000"/>
                    </a:schemeClr>
                  </a:glow>
                </a:effectLst>
              </a:rPr>
              <a:t>Fisher Creek trail, Idaho</a:t>
            </a:r>
          </a:p>
          <a:p>
            <a:r>
              <a:rPr lang="en-US" sz="1200" dirty="0" smtClean="0">
                <a:effectLst>
                  <a:glow rad="139700">
                    <a:schemeClr val="bg1">
                      <a:alpha val="49000"/>
                    </a:schemeClr>
                  </a:glow>
                </a:effectLst>
              </a:rPr>
              <a:t>Image used with permission from </a:t>
            </a:r>
            <a:r>
              <a:rPr lang="en-US" sz="1200" dirty="0" err="1" smtClean="0">
                <a:effectLst>
                  <a:glow rad="139700">
                    <a:schemeClr val="bg1">
                      <a:alpha val="49000"/>
                    </a:schemeClr>
                  </a:glow>
                </a:effectLst>
              </a:rPr>
              <a:t>kanyonkris</a:t>
            </a:r>
            <a:r>
              <a:rPr lang="en-US" sz="1200" dirty="0" err="1">
                <a:effectLst>
                  <a:glow rad="139700">
                    <a:schemeClr val="bg1">
                      <a:alpha val="49000"/>
                    </a:schemeClr>
                  </a:glow>
                </a:effectLst>
              </a:rPr>
              <a:t>.blogspot.com</a:t>
            </a:r>
            <a:endParaRPr lang="en-US" sz="1200" dirty="0">
              <a:effectLst>
                <a:glow rad="139700">
                  <a:schemeClr val="bg1">
                    <a:alpha val="49000"/>
                  </a:schemeClr>
                </a:glo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1" name="Picture 10" descr="1Sun Valley.jpg"/>
          <p:cNvPicPr>
            <a:picLocks noChangeAspect="1"/>
          </p:cNvPicPr>
          <p:nvPr/>
        </p:nvPicPr>
        <p:blipFill>
          <a:blip r:embed="rId3"/>
          <a:stretch>
            <a:fillRect/>
          </a:stretch>
        </p:blipFill>
        <p:spPr>
          <a:xfrm>
            <a:off x="0" y="0"/>
            <a:ext cx="9144000" cy="6858000"/>
          </a:xfrm>
          <a:prstGeom prst="rect">
            <a:avLst/>
          </a:prstGeom>
        </p:spPr>
      </p:pic>
      <p:sp>
        <p:nvSpPr>
          <p:cNvPr id="12" name="TextBox 11"/>
          <p:cNvSpPr txBox="1"/>
          <p:nvPr/>
        </p:nvSpPr>
        <p:spPr>
          <a:xfrm>
            <a:off x="6864434" y="6177343"/>
            <a:ext cx="2222361" cy="646331"/>
          </a:xfrm>
          <a:prstGeom prst="rect">
            <a:avLst/>
          </a:prstGeom>
          <a:noFill/>
        </p:spPr>
        <p:txBody>
          <a:bodyPr wrap="square" rtlCol="0">
            <a:spAutoFit/>
          </a:bodyPr>
          <a:lstStyle/>
          <a:p>
            <a:r>
              <a:rPr lang="en-US" sz="1200" dirty="0" smtClean="0">
                <a:effectLst>
                  <a:glow rad="139700">
                    <a:schemeClr val="bg1">
                      <a:alpha val="49000"/>
                    </a:schemeClr>
                  </a:glow>
                </a:effectLst>
              </a:rPr>
              <a:t>Fisher Creek trail, Idaho</a:t>
            </a:r>
          </a:p>
          <a:p>
            <a:r>
              <a:rPr lang="en-US" sz="1200" dirty="0" smtClean="0">
                <a:effectLst>
                  <a:glow rad="139700">
                    <a:schemeClr val="bg1">
                      <a:alpha val="49000"/>
                    </a:schemeClr>
                  </a:glow>
                </a:effectLst>
              </a:rPr>
              <a:t>Image used with permission from </a:t>
            </a:r>
            <a:r>
              <a:rPr lang="en-US" sz="1200" dirty="0" err="1" smtClean="0">
                <a:effectLst>
                  <a:glow rad="139700">
                    <a:schemeClr val="bg1">
                      <a:alpha val="49000"/>
                    </a:schemeClr>
                  </a:glow>
                </a:effectLst>
              </a:rPr>
              <a:t>kanyonkris</a:t>
            </a:r>
            <a:r>
              <a:rPr lang="en-US" sz="1200" dirty="0" err="1">
                <a:effectLst>
                  <a:glow rad="139700">
                    <a:schemeClr val="bg1">
                      <a:alpha val="49000"/>
                    </a:schemeClr>
                  </a:glow>
                </a:effectLst>
              </a:rPr>
              <a:t>.blogspot.com</a:t>
            </a:r>
            <a:endParaRPr lang="en-US" sz="1200" dirty="0">
              <a:effectLst>
                <a:glow rad="139700">
                  <a:schemeClr val="bg1">
                    <a:alpha val="49000"/>
                  </a:schemeClr>
                </a:glo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Florida.gif"/>
          <p:cNvPicPr>
            <a:picLocks noChangeAspect="1"/>
          </p:cNvPicPr>
          <p:nvPr/>
        </p:nvPicPr>
        <p:blipFill>
          <a:blip r:embed="rId3"/>
          <a:stretch>
            <a:fillRect/>
          </a:stretch>
        </p:blipFill>
        <p:spPr>
          <a:xfrm>
            <a:off x="0" y="0"/>
            <a:ext cx="9144000" cy="6858000"/>
          </a:xfrm>
          <a:prstGeom prst="rect">
            <a:avLst/>
          </a:prstGeom>
        </p:spPr>
      </p:pic>
      <p:sp>
        <p:nvSpPr>
          <p:cNvPr id="5" name="TextBox 4"/>
          <p:cNvSpPr txBox="1"/>
          <p:nvPr/>
        </p:nvSpPr>
        <p:spPr>
          <a:xfrm>
            <a:off x="6921639" y="6348270"/>
            <a:ext cx="2222361" cy="461665"/>
          </a:xfrm>
          <a:prstGeom prst="rect">
            <a:avLst/>
          </a:prstGeom>
          <a:noFill/>
        </p:spPr>
        <p:txBody>
          <a:bodyPr wrap="square" rtlCol="0">
            <a:spAutoFit/>
          </a:bodyPr>
          <a:lstStyle/>
          <a:p>
            <a:r>
              <a:rPr lang="en-US" sz="1200" dirty="0" smtClean="0">
                <a:effectLst>
                  <a:glow rad="139700">
                    <a:schemeClr val="bg1">
                      <a:alpha val="49000"/>
                    </a:schemeClr>
                  </a:glow>
                </a:effectLst>
              </a:rPr>
              <a:t>U. Of Florida, IFAS Extension  Public Domain</a:t>
            </a:r>
            <a:endParaRPr lang="en-US" sz="1200" dirty="0">
              <a:effectLst>
                <a:glow rad="139700">
                  <a:schemeClr val="bg1">
                    <a:alpha val="49000"/>
                  </a:schemeClr>
                </a:glo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1Florida.gif"/>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a:p>
        </p:txBody>
      </p:sp>
      <p:sp>
        <p:nvSpPr>
          <p:cNvPr id="5" name="TextBox 4"/>
          <p:cNvSpPr txBox="1"/>
          <p:nvPr/>
        </p:nvSpPr>
        <p:spPr>
          <a:xfrm>
            <a:off x="6921639" y="6348270"/>
            <a:ext cx="2222361" cy="461665"/>
          </a:xfrm>
          <a:prstGeom prst="rect">
            <a:avLst/>
          </a:prstGeom>
          <a:noFill/>
        </p:spPr>
        <p:txBody>
          <a:bodyPr wrap="square" rtlCol="0">
            <a:spAutoFit/>
          </a:bodyPr>
          <a:lstStyle/>
          <a:p>
            <a:r>
              <a:rPr lang="en-US" sz="1200" dirty="0" smtClean="0">
                <a:effectLst>
                  <a:glow rad="139700">
                    <a:schemeClr val="bg1">
                      <a:alpha val="49000"/>
                    </a:schemeClr>
                  </a:glow>
                </a:effectLst>
              </a:rPr>
              <a:t>U. Of Florida, IFAS Extension  Public Domain</a:t>
            </a:r>
            <a:endParaRPr lang="en-US" sz="1200" dirty="0">
              <a:effectLst>
                <a:glow rad="139700">
                  <a:schemeClr val="bg1">
                    <a:alpha val="49000"/>
                  </a:schemeClr>
                </a:glo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extBox 5"/>
          <p:cNvSpPr txBox="1"/>
          <p:nvPr/>
        </p:nvSpPr>
        <p:spPr>
          <a:xfrm>
            <a:off x="6017822" y="5932772"/>
            <a:ext cx="2977878" cy="830997"/>
          </a:xfrm>
          <a:prstGeom prst="rect">
            <a:avLst/>
          </a:prstGeom>
          <a:noFill/>
        </p:spPr>
        <p:txBody>
          <a:bodyPr wrap="square" rtlCol="0">
            <a:spAutoFit/>
          </a:bodyPr>
          <a:lstStyle/>
          <a:p>
            <a:r>
              <a:rPr lang="en-US" sz="1200" dirty="0" smtClean="0">
                <a:effectLst>
                  <a:glow rad="139700">
                    <a:schemeClr val="bg1">
                      <a:alpha val="49000"/>
                    </a:schemeClr>
                  </a:glow>
                </a:effectLst>
              </a:rPr>
              <a:t>Image from data at Space Science and Engineering Center, University of Wisconsin, Madison. </a:t>
            </a:r>
          </a:p>
          <a:p>
            <a:r>
              <a:rPr lang="en-US" sz="1200" dirty="0" err="1" smtClean="0">
                <a:effectLst>
                  <a:glow rad="139700">
                    <a:schemeClr val="bg1">
                      <a:alpha val="49000"/>
                    </a:schemeClr>
                  </a:glow>
                </a:effectLst>
              </a:rPr>
              <a:t>rhttp://www.ssec.wisc.edu/data/sst</a:t>
            </a:r>
            <a:r>
              <a:rPr lang="en-US" sz="1200" dirty="0" smtClean="0">
                <a:effectLst>
                  <a:glow rad="139700">
                    <a:schemeClr val="bg1">
                      <a:alpha val="49000"/>
                    </a:schemeClr>
                  </a:glow>
                </a:effectLst>
              </a:rPr>
              <a:t>/</a:t>
            </a:r>
            <a:endParaRPr lang="en-US" sz="1200" dirty="0">
              <a:effectLst>
                <a:glow rad="139700">
                  <a:schemeClr val="bg1">
                    <a:alpha val="49000"/>
                  </a:schemeClr>
                </a:glow>
              </a:effectLst>
            </a:endParaRPr>
          </a:p>
        </p:txBody>
      </p:sp>
      <p:pic>
        <p:nvPicPr>
          <p:cNvPr id="7" name="Picture 6" descr="global_sea_surf_temp.gif"/>
          <p:cNvPicPr>
            <a:picLocks noChangeAspect="1"/>
          </p:cNvPicPr>
          <p:nvPr/>
        </p:nvPicPr>
        <p:blipFill>
          <a:blip r:embed="rId3"/>
          <a:stretch>
            <a:fillRect/>
          </a:stretch>
        </p:blipFill>
        <p:spPr>
          <a:xfrm>
            <a:off x="0" y="1100666"/>
            <a:ext cx="9144000" cy="465666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extBox 5"/>
          <p:cNvSpPr txBox="1"/>
          <p:nvPr/>
        </p:nvSpPr>
        <p:spPr>
          <a:xfrm>
            <a:off x="6017822" y="5932772"/>
            <a:ext cx="2977878" cy="830997"/>
          </a:xfrm>
          <a:prstGeom prst="rect">
            <a:avLst/>
          </a:prstGeom>
          <a:noFill/>
        </p:spPr>
        <p:txBody>
          <a:bodyPr wrap="square" rtlCol="0">
            <a:spAutoFit/>
          </a:bodyPr>
          <a:lstStyle/>
          <a:p>
            <a:r>
              <a:rPr lang="en-US" sz="1200" dirty="0" smtClean="0">
                <a:effectLst>
                  <a:glow rad="139700">
                    <a:schemeClr val="bg1">
                      <a:alpha val="49000"/>
                    </a:schemeClr>
                  </a:glow>
                </a:effectLst>
              </a:rPr>
              <a:t>Image from data at Space Science and Engineering Center, University of Wisconsin, Madison. </a:t>
            </a:r>
          </a:p>
          <a:p>
            <a:r>
              <a:rPr lang="en-US" sz="1200" dirty="0" err="1" smtClean="0">
                <a:effectLst>
                  <a:glow rad="139700">
                    <a:schemeClr val="bg1">
                      <a:alpha val="49000"/>
                    </a:schemeClr>
                  </a:glow>
                </a:effectLst>
              </a:rPr>
              <a:t>rhttp://www.ssec.wisc.edu/data/sst</a:t>
            </a:r>
            <a:r>
              <a:rPr lang="en-US" sz="1200" dirty="0" smtClean="0">
                <a:effectLst>
                  <a:glow rad="139700">
                    <a:schemeClr val="bg1">
                      <a:alpha val="49000"/>
                    </a:schemeClr>
                  </a:glow>
                </a:effectLst>
              </a:rPr>
              <a:t>/</a:t>
            </a:r>
            <a:endParaRPr lang="en-US" sz="1200" dirty="0">
              <a:effectLst>
                <a:glow rad="139700">
                  <a:schemeClr val="bg1">
                    <a:alpha val="49000"/>
                  </a:schemeClr>
                </a:glow>
              </a:effectLst>
            </a:endParaRPr>
          </a:p>
        </p:txBody>
      </p:sp>
      <p:pic>
        <p:nvPicPr>
          <p:cNvPr id="5" name="Picture 4" descr="1global_sea_surf_temp.gif"/>
          <p:cNvPicPr>
            <a:picLocks noChangeAspect="1"/>
          </p:cNvPicPr>
          <p:nvPr/>
        </p:nvPicPr>
        <p:blipFill>
          <a:blip r:embed="rId3"/>
          <a:stretch>
            <a:fillRect/>
          </a:stretch>
        </p:blipFill>
        <p:spPr>
          <a:xfrm>
            <a:off x="0" y="1100666"/>
            <a:ext cx="9144000" cy="465666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6" descr="Melting_snow.jpg"/>
          <p:cNvPicPr>
            <a:picLocks noChangeAspect="1"/>
          </p:cNvPicPr>
          <p:nvPr/>
        </p:nvPicPr>
        <p:blipFill>
          <a:blip r:embed="rId3"/>
          <a:stretch>
            <a:fillRect/>
          </a:stretch>
        </p:blipFill>
        <p:spPr>
          <a:xfrm>
            <a:off x="0" y="0"/>
            <a:ext cx="9144000" cy="6858000"/>
          </a:xfrm>
          <a:prstGeom prst="rect">
            <a:avLst/>
          </a:prstGeom>
        </p:spPr>
      </p:pic>
      <p:sp>
        <p:nvSpPr>
          <p:cNvPr id="6" name="TextBox 5"/>
          <p:cNvSpPr txBox="1"/>
          <p:nvPr/>
        </p:nvSpPr>
        <p:spPr>
          <a:xfrm>
            <a:off x="6017822" y="6163604"/>
            <a:ext cx="2977878" cy="461665"/>
          </a:xfrm>
          <a:prstGeom prst="rect">
            <a:avLst/>
          </a:prstGeom>
          <a:noFill/>
        </p:spPr>
        <p:txBody>
          <a:bodyPr wrap="square" rtlCol="0">
            <a:spAutoFit/>
          </a:bodyPr>
          <a:lstStyle/>
          <a:p>
            <a:r>
              <a:rPr lang="en-US" sz="1200" dirty="0" smtClean="0">
                <a:effectLst>
                  <a:glow rad="139700">
                    <a:schemeClr val="bg1">
                      <a:alpha val="49000"/>
                    </a:schemeClr>
                  </a:glow>
                </a:effectLst>
              </a:rPr>
              <a:t>Image: Wikimedia Commons</a:t>
            </a:r>
          </a:p>
          <a:p>
            <a:r>
              <a:rPr lang="en-US" sz="1200" dirty="0" err="1" smtClean="0">
                <a:effectLst>
                  <a:glow rad="139700">
                    <a:schemeClr val="bg1">
                      <a:alpha val="49000"/>
                    </a:schemeClr>
                  </a:glow>
                </a:effectLst>
              </a:rPr>
              <a:t>Melting_snow.jpg</a:t>
            </a:r>
            <a:r>
              <a:rPr lang="en-US" sz="1200" dirty="0" smtClean="0">
                <a:effectLst>
                  <a:glow rad="139700">
                    <a:schemeClr val="bg1">
                      <a:alpha val="49000"/>
                    </a:schemeClr>
                  </a:glow>
                </a:effectLst>
              </a:rPr>
              <a:t>.  Public Domain</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7" descr="1Melting_snow.jpg"/>
          <p:cNvPicPr>
            <a:picLocks noChangeAspect="1"/>
          </p:cNvPicPr>
          <p:nvPr/>
        </p:nvPicPr>
        <p:blipFill>
          <a:blip r:embed="rId3"/>
          <a:stretch>
            <a:fillRect/>
          </a:stretch>
        </p:blipFill>
        <p:spPr>
          <a:xfrm>
            <a:off x="0" y="0"/>
            <a:ext cx="9144000" cy="6858000"/>
          </a:xfrm>
          <a:prstGeom prst="rect">
            <a:avLst/>
          </a:prstGeom>
        </p:spPr>
      </p:pic>
      <p:sp>
        <p:nvSpPr>
          <p:cNvPr id="9" name="TextBox 8"/>
          <p:cNvSpPr txBox="1"/>
          <p:nvPr/>
        </p:nvSpPr>
        <p:spPr>
          <a:xfrm>
            <a:off x="6170222" y="6316004"/>
            <a:ext cx="2977878" cy="461665"/>
          </a:xfrm>
          <a:prstGeom prst="rect">
            <a:avLst/>
          </a:prstGeom>
          <a:noFill/>
        </p:spPr>
        <p:txBody>
          <a:bodyPr wrap="square" rtlCol="0">
            <a:spAutoFit/>
          </a:bodyPr>
          <a:lstStyle/>
          <a:p>
            <a:r>
              <a:rPr lang="en-US" sz="1200" dirty="0" smtClean="0">
                <a:effectLst>
                  <a:glow rad="139700">
                    <a:schemeClr val="bg1">
                      <a:alpha val="49000"/>
                    </a:schemeClr>
                  </a:glow>
                </a:effectLst>
              </a:rPr>
              <a:t>Image: Wikimedia Commons</a:t>
            </a:r>
          </a:p>
          <a:p>
            <a:r>
              <a:rPr lang="en-US" sz="1200" dirty="0" err="1" smtClean="0">
                <a:effectLst>
                  <a:glow rad="139700">
                    <a:schemeClr val="bg1">
                      <a:alpha val="49000"/>
                    </a:schemeClr>
                  </a:glow>
                </a:effectLst>
              </a:rPr>
              <a:t>Melting_snow.jpg</a:t>
            </a:r>
            <a:r>
              <a:rPr lang="en-US" sz="1200" dirty="0" smtClean="0">
                <a:effectLst>
                  <a:glow rad="139700">
                    <a:schemeClr val="bg1">
                      <a:alpha val="49000"/>
                    </a:schemeClr>
                  </a:glow>
                </a:effectLst>
              </a:rPr>
              <a:t>.  Public Domain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3395</TotalTime>
  <Words>688</Words>
  <Application>Microsoft Macintosh PowerPoint</Application>
  <PresentationFormat>On-screen Show (4:3)</PresentationFormat>
  <Paragraphs>36</Paragraphs>
  <Slides>8</Slides>
  <Notes>8</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Company>University of Idaho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Jens Hegg</dc:creator>
  <cp:lastModifiedBy>Jens Hegg</cp:lastModifiedBy>
  <cp:revision>7</cp:revision>
  <dcterms:created xsi:type="dcterms:W3CDTF">2010-12-13T08:35:55Z</dcterms:created>
  <dcterms:modified xsi:type="dcterms:W3CDTF">2010-12-13T08:37:54Z</dcterms:modified>
</cp:coreProperties>
</file>